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Comfortaa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Comfortaa-bold.fntdata"/><Relationship Id="rId14" Type="http://schemas.openxmlformats.org/officeDocument/2006/relationships/slide" Target="slides/slide9.xml"/><Relationship Id="rId36" Type="http://schemas.openxmlformats.org/officeDocument/2006/relationships/font" Target="fonts/Comfortaa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e10ec544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e10ec544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709ee159bd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709ee159bd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709ee159bd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709ee159bd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709ee159bd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709ee159bd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709ee159bd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709ee159bd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e1c3f7b9f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e1c3f7b9f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1c3f7b9f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e1c3f7b9f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e1c3f7b9f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e1c3f7b9f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e1c3f7b9f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e1c3f7b9f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1c3f7b9f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e1c3f7b9f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c3f7b9f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c3f7b9f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709ee159bd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709ee159bd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709ee159bd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709ee159bd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71549ba4b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71549ba4b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71549ba4b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71549ba4b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71549ba4b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71549ba4b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71549ba4b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71549ba4b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71549ba4b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71549ba4b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71549ba4b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71549ba4b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71549ba4b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71549ba4b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71549ba4b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71549ba4b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71549ba4b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71549ba4b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ddc25be82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ddc25be82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e1c3f7b9f6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e1c3f7b9f6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1c3f7b9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e1c3f7b9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709ee159bd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709ee159bd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709ee159bd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709ee159bd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709ee159bd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709ee159bd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709ee159bd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709ee159bd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709ee159bd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709ee159bd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Font typeface="Comfortaa"/>
              <a:buNone/>
              <a:defRPr sz="5200"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 sz="2800"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144631" y="4739425"/>
            <a:ext cx="88764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Konda Reddy Mopuri					dl4cv-17/</a:t>
            </a:r>
            <a:r>
              <a:rPr lang="en"/>
              <a:t>Generative Models						#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144631" y="4739425"/>
            <a:ext cx="88764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Konda Reddy Mopuri					</a:t>
            </a:r>
            <a:r>
              <a:rPr lang="en"/>
              <a:t>dl4cv-17/Generative Models</a:t>
            </a:r>
            <a:r>
              <a:rPr lang="en"/>
              <a:t>				 		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144631" y="4739425"/>
            <a:ext cx="88764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Konda Reddy Mopuri					</a:t>
            </a:r>
            <a:r>
              <a:rPr lang="en"/>
              <a:t>dl4cv-17/Generative Models</a:t>
            </a:r>
            <a:r>
              <a:rPr lang="en"/>
              <a:t>				 		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Comfortaa"/>
              <a:buNone/>
              <a:defRPr sz="3600"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144631" y="4739425"/>
            <a:ext cx="88764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Konda Reddy Mopuri					</a:t>
            </a:r>
            <a:r>
              <a:rPr lang="en"/>
              <a:t>dl4cv-17/Generative Models</a:t>
            </a:r>
            <a:r>
              <a:rPr lang="en"/>
              <a:t>			 			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144631" y="4739425"/>
            <a:ext cx="88764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 sz="1000">
                <a:solidFill>
                  <a:schemeClr val="dk2"/>
                </a:solidFill>
              </a:defRPr>
            </a:lvl1pPr>
            <a:lvl2pPr lvl="1" rtl="0">
              <a:buNone/>
              <a:defRPr sz="1000">
                <a:solidFill>
                  <a:schemeClr val="dk2"/>
                </a:solidFill>
              </a:defRPr>
            </a:lvl2pPr>
            <a:lvl3pPr lvl="2" rtl="0">
              <a:buNone/>
              <a:defRPr sz="1000">
                <a:solidFill>
                  <a:schemeClr val="dk2"/>
                </a:solidFill>
              </a:defRPr>
            </a:lvl3pPr>
            <a:lvl4pPr lvl="3" rtl="0">
              <a:buNone/>
              <a:defRPr sz="1000">
                <a:solidFill>
                  <a:schemeClr val="dk2"/>
                </a:solidFill>
              </a:defRPr>
            </a:lvl4pPr>
            <a:lvl5pPr lvl="4" rtl="0">
              <a:buNone/>
              <a:defRPr sz="1000">
                <a:solidFill>
                  <a:schemeClr val="dk2"/>
                </a:solidFill>
              </a:defRPr>
            </a:lvl5pPr>
            <a:lvl6pPr lvl="5" rtl="0">
              <a:buNone/>
              <a:defRPr sz="1000">
                <a:solidFill>
                  <a:schemeClr val="dk2"/>
                </a:solidFill>
              </a:defRPr>
            </a:lvl6pPr>
            <a:lvl7pPr lvl="6" rtl="0">
              <a:buNone/>
              <a:defRPr sz="1000">
                <a:solidFill>
                  <a:schemeClr val="dk2"/>
                </a:solidFill>
              </a:defRPr>
            </a:lvl7pPr>
            <a:lvl8pPr lvl="7" rtl="0">
              <a:buNone/>
              <a:defRPr sz="1000">
                <a:solidFill>
                  <a:schemeClr val="dk2"/>
                </a:solidFill>
              </a:defRPr>
            </a:lvl8pPr>
            <a:lvl9pPr lvl="8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Konda Reddy Mopuri					</a:t>
            </a:r>
            <a:r>
              <a:rPr lang="en"/>
              <a:t>dl4cv-17/Generative Models</a:t>
            </a:r>
            <a:r>
              <a:rPr lang="en"/>
              <a:t>				 		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144631" y="4739425"/>
            <a:ext cx="88764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Konda Reddy Mopuri					</a:t>
            </a:r>
            <a:r>
              <a:rPr lang="en"/>
              <a:t>dl4cv-17/Generative Models</a:t>
            </a:r>
            <a:r>
              <a:rPr lang="en"/>
              <a:t>				 		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144631" y="4739425"/>
            <a:ext cx="88764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Konda Reddy Mopuri					</a:t>
            </a:r>
            <a:r>
              <a:rPr lang="en"/>
              <a:t>dl4cv-17/Generative Models</a:t>
            </a:r>
            <a:r>
              <a:rPr lang="en"/>
              <a:t>				 		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144631" y="4739425"/>
            <a:ext cx="88764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Konda Reddy Mopuri					</a:t>
            </a:r>
            <a:r>
              <a:rPr lang="en"/>
              <a:t>dl4cv-17/Generative Models</a:t>
            </a:r>
            <a:r>
              <a:rPr lang="en"/>
              <a:t>			 			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144631" y="4739425"/>
            <a:ext cx="88764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Konda Reddy Mopuri					</a:t>
            </a:r>
            <a:r>
              <a:rPr lang="en"/>
              <a:t>dl4cv-17/Generative Models</a:t>
            </a:r>
            <a:r>
              <a:rPr lang="en"/>
              <a:t>				 		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144631" y="4739425"/>
            <a:ext cx="88764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Konda Reddy Mopuri					</a:t>
            </a:r>
            <a:r>
              <a:rPr lang="en"/>
              <a:t>dl4cv-17/Generative Models</a:t>
            </a:r>
            <a:r>
              <a:rPr lang="en"/>
              <a:t>				 		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144631" y="4739425"/>
            <a:ext cx="88764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Konda Reddy Mopuri					</a:t>
            </a:r>
            <a:r>
              <a:rPr lang="en"/>
              <a:t>dl4cv-17/Generative Models</a:t>
            </a:r>
            <a:r>
              <a:rPr lang="en"/>
              <a:t>				 		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fortaa"/>
              <a:buNone/>
              <a:defRPr sz="2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mfortaa"/>
              <a:buChar char="●"/>
              <a:defRPr sz="18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indent="-317500" lvl="1" marL="914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○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indent="-317500" lvl="2" marL="1371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44631" y="4739425"/>
            <a:ext cx="887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Konda Reddy Mopuri					dl4cv-17/Generative Models</a:t>
            </a:r>
            <a:r>
              <a:rPr lang="en">
                <a:solidFill>
                  <a:srgbClr val="000000"/>
                </a:solidFill>
              </a:rPr>
              <a:t>						#</a:t>
            </a:r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383460" y="2"/>
            <a:ext cx="1721940" cy="4450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arxiv.org/abs/1601.06759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arxiv.org/abs/1601.06759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arxiv.org/pdf/1606.05328.pdf" TargetMode="External"/><Relationship Id="rId4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144631" y="4739425"/>
            <a:ext cx="88764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Konda Reddy Mopuri					dl4cv-16/Generative Models						#</a:t>
            </a:r>
            <a:endParaRPr/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8" y="587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Generative Models</a:t>
            </a:r>
            <a:endParaRPr sz="4500"/>
          </a:p>
        </p:txBody>
      </p:sp>
      <p:sp>
        <p:nvSpPr>
          <p:cNvPr id="57" name="Google Shape;57;p13"/>
          <p:cNvSpPr txBox="1"/>
          <p:nvPr/>
        </p:nvSpPr>
        <p:spPr>
          <a:xfrm>
            <a:off x="311700" y="25762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Dr. Konda Reddy Mopuri</a:t>
            </a:r>
            <a:endParaRPr sz="20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Dept. of AI </a:t>
            </a:r>
            <a:endParaRPr sz="20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IIT Hyderabad</a:t>
            </a:r>
            <a:endParaRPr sz="2000">
              <a:solidFill>
                <a:srgbClr val="595959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vs. Discriminative</a:t>
            </a:r>
            <a:endParaRPr/>
          </a:p>
        </p:txBody>
      </p:sp>
      <p:sp>
        <p:nvSpPr>
          <p:cNvPr id="180" name="Google Shape;180;p22"/>
          <p:cNvSpPr txBox="1"/>
          <p:nvPr>
            <p:ph idx="12" type="sldNum"/>
          </p:nvPr>
        </p:nvSpPr>
        <p:spPr>
          <a:xfrm>
            <a:off x="144631" y="4739425"/>
            <a:ext cx="88764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Konda Reddy Mopuri					dl4cv-17/Generative Models				 		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" name="Google Shape;181;p22"/>
          <p:cNvSpPr txBox="1"/>
          <p:nvPr/>
        </p:nvSpPr>
        <p:spPr>
          <a:xfrm>
            <a:off x="627125" y="1237488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Generative</a:t>
            </a:r>
            <a:endParaRPr/>
          </a:p>
        </p:txBody>
      </p:sp>
      <p:pic>
        <p:nvPicPr>
          <p:cNvPr id="182" name="Google Shape;182;p22"/>
          <p:cNvPicPr preferRelativeResize="0"/>
          <p:nvPr/>
        </p:nvPicPr>
        <p:blipFill rotWithShape="1">
          <a:blip r:embed="rId3">
            <a:alphaModFix/>
          </a:blip>
          <a:srcRect b="8664" l="10342" r="6448" t="13556"/>
          <a:stretch/>
        </p:blipFill>
        <p:spPr>
          <a:xfrm>
            <a:off x="6274212" y="3543488"/>
            <a:ext cx="1129679" cy="7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4775" y="3467750"/>
            <a:ext cx="805442" cy="86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7025" y="3505637"/>
            <a:ext cx="867725" cy="86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9852" y="3541175"/>
            <a:ext cx="867725" cy="86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2"/>
          <p:cNvSpPr/>
          <p:nvPr/>
        </p:nvSpPr>
        <p:spPr>
          <a:xfrm>
            <a:off x="4506300" y="3262675"/>
            <a:ext cx="130500" cy="10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5573100" y="2847875"/>
            <a:ext cx="130500" cy="52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6792300" y="2418725"/>
            <a:ext cx="130500" cy="94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7935300" y="2576575"/>
            <a:ext cx="130500" cy="79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2"/>
          <p:cNvSpPr txBox="1"/>
          <p:nvPr/>
        </p:nvSpPr>
        <p:spPr>
          <a:xfrm>
            <a:off x="7540975" y="1993425"/>
            <a:ext cx="98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p(dog)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1" name="Google Shape;191;p22"/>
          <p:cNvSpPr txBox="1"/>
          <p:nvPr/>
        </p:nvSpPr>
        <p:spPr>
          <a:xfrm>
            <a:off x="6397975" y="1993425"/>
            <a:ext cx="98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p(cat)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2" name="Google Shape;192;p22"/>
          <p:cNvSpPr txBox="1"/>
          <p:nvPr/>
        </p:nvSpPr>
        <p:spPr>
          <a:xfrm>
            <a:off x="5146050" y="2371925"/>
            <a:ext cx="98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p(snake)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3" name="Google Shape;193;p22"/>
          <p:cNvSpPr txBox="1"/>
          <p:nvPr/>
        </p:nvSpPr>
        <p:spPr>
          <a:xfrm>
            <a:off x="4119850" y="2803225"/>
            <a:ext cx="98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p(garbage)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4" name="Google Shape;194;p22"/>
          <p:cNvSpPr txBox="1"/>
          <p:nvPr/>
        </p:nvSpPr>
        <p:spPr>
          <a:xfrm>
            <a:off x="529700" y="3141925"/>
            <a:ext cx="33396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Importantly, the model can reject unreasonable samples as ‘unlikely’ (small value assignment)</a:t>
            </a:r>
            <a:endParaRPr b="1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5" name="Google Shape;195;p22"/>
          <p:cNvSpPr txBox="1"/>
          <p:nvPr>
            <p:ph idx="1" type="body"/>
          </p:nvPr>
        </p:nvSpPr>
        <p:spPr>
          <a:xfrm>
            <a:off x="692700" y="1842750"/>
            <a:ext cx="3306900" cy="7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Learns p(x)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Competition is among different samples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vs. Discriminative</a:t>
            </a:r>
            <a:endParaRPr/>
          </a:p>
        </p:txBody>
      </p:sp>
      <p:sp>
        <p:nvSpPr>
          <p:cNvPr id="201" name="Google Shape;201;p23"/>
          <p:cNvSpPr txBox="1"/>
          <p:nvPr>
            <p:ph idx="12" type="sldNum"/>
          </p:nvPr>
        </p:nvSpPr>
        <p:spPr>
          <a:xfrm>
            <a:off x="144631" y="4739425"/>
            <a:ext cx="88764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Konda Reddy Mopuri					dl4cv-17/Generative Models				 		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" name="Google Shape;202;p23"/>
          <p:cNvSpPr txBox="1"/>
          <p:nvPr/>
        </p:nvSpPr>
        <p:spPr>
          <a:xfrm>
            <a:off x="311700" y="1237500"/>
            <a:ext cx="351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Conditional </a:t>
            </a:r>
            <a:r>
              <a:rPr lang="en" sz="18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Generative</a:t>
            </a:r>
            <a:endParaRPr/>
          </a:p>
        </p:txBody>
      </p:sp>
      <p:pic>
        <p:nvPicPr>
          <p:cNvPr id="203" name="Google Shape;203;p23"/>
          <p:cNvPicPr preferRelativeResize="0"/>
          <p:nvPr/>
        </p:nvPicPr>
        <p:blipFill rotWithShape="1">
          <a:blip r:embed="rId3">
            <a:alphaModFix/>
          </a:blip>
          <a:srcRect b="8664" l="10342" r="6448" t="13556"/>
          <a:stretch/>
        </p:blipFill>
        <p:spPr>
          <a:xfrm>
            <a:off x="6274212" y="3543488"/>
            <a:ext cx="1129679" cy="7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4775" y="3467750"/>
            <a:ext cx="805442" cy="86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7025" y="3505637"/>
            <a:ext cx="867725" cy="86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9852" y="3541175"/>
            <a:ext cx="867725" cy="86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3"/>
          <p:cNvSpPr/>
          <p:nvPr/>
        </p:nvSpPr>
        <p:spPr>
          <a:xfrm>
            <a:off x="4506300" y="3308725"/>
            <a:ext cx="130500" cy="6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3"/>
          <p:cNvSpPr/>
          <p:nvPr/>
        </p:nvSpPr>
        <p:spPr>
          <a:xfrm>
            <a:off x="5573100" y="3262575"/>
            <a:ext cx="130500" cy="10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3"/>
          <p:cNvSpPr/>
          <p:nvPr/>
        </p:nvSpPr>
        <p:spPr>
          <a:xfrm>
            <a:off x="6792300" y="3161450"/>
            <a:ext cx="130500" cy="20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3"/>
          <p:cNvSpPr/>
          <p:nvPr/>
        </p:nvSpPr>
        <p:spPr>
          <a:xfrm>
            <a:off x="7935300" y="2795875"/>
            <a:ext cx="1305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"/>
          <p:cNvSpPr txBox="1"/>
          <p:nvPr/>
        </p:nvSpPr>
        <p:spPr>
          <a:xfrm>
            <a:off x="3288000" y="3049963"/>
            <a:ext cx="98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p(x/dog)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2" name="Google Shape;212;p23"/>
          <p:cNvSpPr txBox="1"/>
          <p:nvPr>
            <p:ph idx="1" type="body"/>
          </p:nvPr>
        </p:nvSpPr>
        <p:spPr>
          <a:xfrm>
            <a:off x="144625" y="2442725"/>
            <a:ext cx="2909700" cy="12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Learns p(x/y)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Conditioning label results in competition among different samples</a:t>
            </a:r>
            <a:endParaRPr sz="1600"/>
          </a:p>
        </p:txBody>
      </p:sp>
      <p:cxnSp>
        <p:nvCxnSpPr>
          <p:cNvPr id="213" name="Google Shape;213;p23"/>
          <p:cNvCxnSpPr/>
          <p:nvPr/>
        </p:nvCxnSpPr>
        <p:spPr>
          <a:xfrm>
            <a:off x="4153175" y="3385500"/>
            <a:ext cx="4844100" cy="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" name="Google Shape;214;p23"/>
          <p:cNvSpPr/>
          <p:nvPr/>
        </p:nvSpPr>
        <p:spPr>
          <a:xfrm>
            <a:off x="4506300" y="2089525"/>
            <a:ext cx="130500" cy="6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3"/>
          <p:cNvSpPr/>
          <p:nvPr/>
        </p:nvSpPr>
        <p:spPr>
          <a:xfrm>
            <a:off x="5573100" y="2089275"/>
            <a:ext cx="130500" cy="6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3"/>
          <p:cNvSpPr/>
          <p:nvPr/>
        </p:nvSpPr>
        <p:spPr>
          <a:xfrm>
            <a:off x="6792300" y="1576550"/>
            <a:ext cx="1305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3"/>
          <p:cNvSpPr/>
          <p:nvPr/>
        </p:nvSpPr>
        <p:spPr>
          <a:xfrm>
            <a:off x="7935300" y="1942250"/>
            <a:ext cx="130500" cy="20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3"/>
          <p:cNvSpPr txBox="1"/>
          <p:nvPr/>
        </p:nvSpPr>
        <p:spPr>
          <a:xfrm>
            <a:off x="3288000" y="1830763"/>
            <a:ext cx="98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p(x/cat)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19" name="Google Shape;219;p23"/>
          <p:cNvCxnSpPr/>
          <p:nvPr/>
        </p:nvCxnSpPr>
        <p:spPr>
          <a:xfrm>
            <a:off x="4153175" y="2166300"/>
            <a:ext cx="4844100" cy="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vs. Discriminative</a:t>
            </a:r>
            <a:endParaRPr/>
          </a:p>
        </p:txBody>
      </p:sp>
      <p:sp>
        <p:nvSpPr>
          <p:cNvPr id="225" name="Google Shape;225;p24"/>
          <p:cNvSpPr txBox="1"/>
          <p:nvPr>
            <p:ph idx="1" type="body"/>
          </p:nvPr>
        </p:nvSpPr>
        <p:spPr>
          <a:xfrm>
            <a:off x="311700" y="1152475"/>
            <a:ext cx="8520600" cy="10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Conditional generative models can be built from other components!</a:t>
            </a:r>
            <a:endParaRPr/>
          </a:p>
        </p:txBody>
      </p:sp>
      <p:sp>
        <p:nvSpPr>
          <p:cNvPr id="226" name="Google Shape;226;p24"/>
          <p:cNvSpPr txBox="1"/>
          <p:nvPr>
            <p:ph idx="12" type="sldNum"/>
          </p:nvPr>
        </p:nvSpPr>
        <p:spPr>
          <a:xfrm>
            <a:off x="144631" y="4739425"/>
            <a:ext cx="88764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Konda Reddy Mopuri					dl4cv-17/Generative Models				 		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3100" y="2164975"/>
            <a:ext cx="5358421" cy="226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233" name="Google Shape;23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Discriminative p(y/x) → assign labels, feature learning (with labels)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Generative p(x) → Detect outliers, feature learning (w/o labels), and sample to generate new data!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Conditional p(x/y) → Assign labels and detect outliers, Generate new data conditioned on the label!</a:t>
            </a:r>
            <a:endParaRPr/>
          </a:p>
        </p:txBody>
      </p:sp>
      <p:sp>
        <p:nvSpPr>
          <p:cNvPr id="234" name="Google Shape;234;p25"/>
          <p:cNvSpPr txBox="1"/>
          <p:nvPr>
            <p:ph idx="12" type="sldNum"/>
          </p:nvPr>
        </p:nvSpPr>
        <p:spPr>
          <a:xfrm>
            <a:off x="144631" y="4739425"/>
            <a:ext cx="88764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Konda Reddy Mopuri					dl4cv-17/Generative Models				 		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pic>
        <p:nvPicPr>
          <p:cNvPr id="240" name="Google Shape;2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9300" y="1170125"/>
            <a:ext cx="6402524" cy="29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6"/>
          <p:cNvSpPr txBox="1"/>
          <p:nvPr>
            <p:ph idx="12" type="sldNum"/>
          </p:nvPr>
        </p:nvSpPr>
        <p:spPr>
          <a:xfrm>
            <a:off x="144631" y="4739425"/>
            <a:ext cx="88764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Konda Reddy Mopuri					dl4cv-17/Generative Models				 		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 Generative Model</a:t>
            </a:r>
            <a:endParaRPr/>
          </a:p>
        </p:txBody>
      </p:sp>
      <p:sp>
        <p:nvSpPr>
          <p:cNvPr id="247" name="Google Shape;247;p27"/>
          <p:cNvSpPr txBox="1"/>
          <p:nvPr>
            <p:ph idx="1" type="body"/>
          </p:nvPr>
        </p:nvSpPr>
        <p:spPr>
          <a:xfrm>
            <a:off x="311700" y="1152475"/>
            <a:ext cx="8520600" cy="6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Given data, model estimates distribution of p(x/y)</a:t>
            </a:r>
            <a:endParaRPr/>
          </a:p>
        </p:txBody>
      </p:sp>
      <p:pic>
        <p:nvPicPr>
          <p:cNvPr id="248" name="Google Shape;2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823" y="2071075"/>
            <a:ext cx="5252251" cy="25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7"/>
          <p:cNvSpPr txBox="1"/>
          <p:nvPr>
            <p:ph idx="12" type="sldNum"/>
          </p:nvPr>
        </p:nvSpPr>
        <p:spPr>
          <a:xfrm>
            <a:off x="144631" y="4739425"/>
            <a:ext cx="88764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Konda Reddy Mopuri					dl4cv-17/Generative Models				 		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/>
          <p:nvPr>
            <p:ph idx="1" type="body"/>
          </p:nvPr>
        </p:nvSpPr>
        <p:spPr>
          <a:xfrm>
            <a:off x="311700" y="1152475"/>
            <a:ext cx="8520600" cy="6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Given data, model estimates distribution of p(x/y)</a:t>
            </a:r>
            <a:endParaRPr/>
          </a:p>
        </p:txBody>
      </p:sp>
      <p:pic>
        <p:nvPicPr>
          <p:cNvPr id="255" name="Google Shape;2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9325" y="1855550"/>
            <a:ext cx="5589575" cy="258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8"/>
          <p:cNvSpPr txBox="1"/>
          <p:nvPr>
            <p:ph idx="12" type="sldNum"/>
          </p:nvPr>
        </p:nvSpPr>
        <p:spPr>
          <a:xfrm>
            <a:off x="144631" y="4739425"/>
            <a:ext cx="88764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Konda Reddy Mopuri					dl4cv-17/Generative Models				 		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 Generative Model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9"/>
          <p:cNvSpPr txBox="1"/>
          <p:nvPr>
            <p:ph idx="1" type="body"/>
          </p:nvPr>
        </p:nvSpPr>
        <p:spPr>
          <a:xfrm>
            <a:off x="311700" y="1152475"/>
            <a:ext cx="8520600" cy="7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the value of y for new data?</a:t>
            </a:r>
            <a:endParaRPr/>
          </a:p>
        </p:txBody>
      </p:sp>
      <p:pic>
        <p:nvPicPr>
          <p:cNvPr id="263" name="Google Shape;2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275" y="1992525"/>
            <a:ext cx="5748826" cy="261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9"/>
          <p:cNvSpPr txBox="1"/>
          <p:nvPr>
            <p:ph idx="12" type="sldNum"/>
          </p:nvPr>
        </p:nvSpPr>
        <p:spPr>
          <a:xfrm>
            <a:off x="144631" y="4739425"/>
            <a:ext cx="88764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Konda Reddy Mopuri					dl4cv-17/Generative Models				 		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 Generative Model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Discriminative Model</a:t>
            </a:r>
            <a:endParaRPr/>
          </a:p>
        </p:txBody>
      </p:sp>
      <p:sp>
        <p:nvSpPr>
          <p:cNvPr id="271" name="Google Shape;271;p30"/>
          <p:cNvSpPr txBox="1"/>
          <p:nvPr>
            <p:ph idx="1" type="body"/>
          </p:nvPr>
        </p:nvSpPr>
        <p:spPr>
          <a:xfrm>
            <a:off x="311700" y="1152475"/>
            <a:ext cx="85206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Focus is on ‘How to distinguish different classes?’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 is to find the decision boundary</a:t>
            </a:r>
            <a:endParaRPr/>
          </a:p>
        </p:txBody>
      </p:sp>
      <p:pic>
        <p:nvPicPr>
          <p:cNvPr id="272" name="Google Shape;2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5675" y="2180275"/>
            <a:ext cx="4859249" cy="238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0"/>
          <p:cNvSpPr txBox="1"/>
          <p:nvPr>
            <p:ph idx="12" type="sldNum"/>
          </p:nvPr>
        </p:nvSpPr>
        <p:spPr>
          <a:xfrm>
            <a:off x="144631" y="4739425"/>
            <a:ext cx="88764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Konda Reddy Mopuri					dl4cv-17/Generative Models				 		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Discriminative Model</a:t>
            </a:r>
            <a:endParaRPr/>
          </a:p>
        </p:txBody>
      </p:sp>
      <p:sp>
        <p:nvSpPr>
          <p:cNvPr id="279" name="Google Shape;279;p31"/>
          <p:cNvSpPr txBox="1"/>
          <p:nvPr>
            <p:ph idx="1" type="body"/>
          </p:nvPr>
        </p:nvSpPr>
        <p:spPr>
          <a:xfrm>
            <a:off x="311700" y="1152475"/>
            <a:ext cx="8520600" cy="18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Focus is on ‘How to distinguish different classes?’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 is to find the decision boundary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Uses p(y/x) to classify → predicts the class with highest p(y/x)</a:t>
            </a:r>
            <a:endParaRPr/>
          </a:p>
        </p:txBody>
      </p:sp>
      <p:sp>
        <p:nvSpPr>
          <p:cNvPr id="280" name="Google Shape;280;p31"/>
          <p:cNvSpPr txBox="1"/>
          <p:nvPr>
            <p:ph idx="12" type="sldNum"/>
          </p:nvPr>
        </p:nvSpPr>
        <p:spPr>
          <a:xfrm>
            <a:off x="144631" y="4739425"/>
            <a:ext cx="88764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Konda Reddy Mopuri					dl4cv-17/Generative Models				 		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Typical (broad) categorization of ML tasks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598950"/>
            <a:ext cx="3999900" cy="29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Driving data: samples (x,y)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x is data, y is its label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Aim: mapping function x → y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E.g. Classification, Regression, Object Detection, Semantic Segmentation, etc.</a:t>
            </a:r>
            <a:endParaRPr/>
          </a:p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144631" y="4739425"/>
            <a:ext cx="88764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Konda Reddy Mopuri					dl4cv-17/Generative Models				 		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4"/>
          <p:cNvSpPr txBox="1"/>
          <p:nvPr>
            <p:ph idx="2" type="body"/>
          </p:nvPr>
        </p:nvSpPr>
        <p:spPr>
          <a:xfrm>
            <a:off x="4832400" y="1429150"/>
            <a:ext cx="3999900" cy="31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Driving data: samples x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 labels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Learn ‘some structure’ from the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E.g. Clustering, Dimensionality Reduction, </a:t>
            </a:r>
            <a:r>
              <a:rPr lang="en"/>
              <a:t>Feature</a:t>
            </a:r>
            <a:r>
              <a:rPr lang="en"/>
              <a:t> Learning, Density Estimation, etc.</a:t>
            </a: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544775" y="13018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Supervised</a:t>
            </a: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5163100" y="13018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Unsupervised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Broad categorization of Generative Models</a:t>
            </a:r>
            <a:endParaRPr/>
          </a:p>
        </p:txBody>
      </p:sp>
      <p:sp>
        <p:nvSpPr>
          <p:cNvPr id="286" name="Google Shape;286;p32"/>
          <p:cNvSpPr/>
          <p:nvPr/>
        </p:nvSpPr>
        <p:spPr>
          <a:xfrm>
            <a:off x="3564929" y="1458600"/>
            <a:ext cx="2099400" cy="25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Generative Models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87" name="Google Shape;287;p32"/>
          <p:cNvSpPr/>
          <p:nvPr/>
        </p:nvSpPr>
        <p:spPr>
          <a:xfrm>
            <a:off x="1990300" y="2110235"/>
            <a:ext cx="2099400" cy="25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Explicit Density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88" name="Google Shape;288;p32"/>
          <p:cNvSpPr/>
          <p:nvPr/>
        </p:nvSpPr>
        <p:spPr>
          <a:xfrm>
            <a:off x="5139558" y="2061709"/>
            <a:ext cx="2099400" cy="25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Implicit Density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89" name="Google Shape;289;p32"/>
          <p:cNvCxnSpPr>
            <a:stCxn id="286" idx="2"/>
            <a:endCxn id="287" idx="0"/>
          </p:cNvCxnSpPr>
          <p:nvPr/>
        </p:nvCxnSpPr>
        <p:spPr>
          <a:xfrm flipH="1">
            <a:off x="3039929" y="1717200"/>
            <a:ext cx="1574700" cy="39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0" name="Google Shape;290;p32"/>
          <p:cNvCxnSpPr>
            <a:stCxn id="286" idx="2"/>
            <a:endCxn id="288" idx="0"/>
          </p:cNvCxnSpPr>
          <p:nvPr/>
        </p:nvCxnSpPr>
        <p:spPr>
          <a:xfrm>
            <a:off x="4614629" y="1717200"/>
            <a:ext cx="1574700" cy="344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1" name="Google Shape;291;p32"/>
          <p:cNvSpPr txBox="1"/>
          <p:nvPr>
            <p:ph idx="12" type="sldNum"/>
          </p:nvPr>
        </p:nvSpPr>
        <p:spPr>
          <a:xfrm>
            <a:off x="144631" y="4739425"/>
            <a:ext cx="88764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Konda Reddy Mopuri					dl4cv-17/Generative Models				 		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" name="Google Shape;292;p32"/>
          <p:cNvSpPr/>
          <p:nvPr/>
        </p:nvSpPr>
        <p:spPr>
          <a:xfrm>
            <a:off x="390100" y="2948435"/>
            <a:ext cx="2099400" cy="25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Tractable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3" name="Google Shape;293;p32"/>
          <p:cNvSpPr/>
          <p:nvPr/>
        </p:nvSpPr>
        <p:spPr>
          <a:xfrm>
            <a:off x="2809450" y="2948435"/>
            <a:ext cx="2099400" cy="25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Approximate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4" name="Google Shape;294;p32"/>
          <p:cNvSpPr/>
          <p:nvPr/>
        </p:nvSpPr>
        <p:spPr>
          <a:xfrm>
            <a:off x="3967525" y="3894385"/>
            <a:ext cx="2099400" cy="25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Markov Chain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5" name="Google Shape;295;p32"/>
          <p:cNvSpPr/>
          <p:nvPr/>
        </p:nvSpPr>
        <p:spPr>
          <a:xfrm>
            <a:off x="1655650" y="3894385"/>
            <a:ext cx="2099400" cy="25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Variational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96" name="Google Shape;296;p32"/>
          <p:cNvCxnSpPr>
            <a:stCxn id="287" idx="2"/>
            <a:endCxn id="292" idx="0"/>
          </p:cNvCxnSpPr>
          <p:nvPr/>
        </p:nvCxnSpPr>
        <p:spPr>
          <a:xfrm flipH="1">
            <a:off x="1439800" y="2368835"/>
            <a:ext cx="1600200" cy="579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7" name="Google Shape;297;p32"/>
          <p:cNvCxnSpPr>
            <a:endCxn id="293" idx="0"/>
          </p:cNvCxnSpPr>
          <p:nvPr/>
        </p:nvCxnSpPr>
        <p:spPr>
          <a:xfrm>
            <a:off x="2997250" y="2368835"/>
            <a:ext cx="861900" cy="579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8" name="Google Shape;298;p32"/>
          <p:cNvCxnSpPr/>
          <p:nvPr/>
        </p:nvCxnSpPr>
        <p:spPr>
          <a:xfrm>
            <a:off x="3817550" y="3207085"/>
            <a:ext cx="861900" cy="579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9" name="Google Shape;299;p32"/>
          <p:cNvCxnSpPr>
            <a:endCxn id="295" idx="0"/>
          </p:cNvCxnSpPr>
          <p:nvPr/>
        </p:nvCxnSpPr>
        <p:spPr>
          <a:xfrm flipH="1">
            <a:off x="2705350" y="3207085"/>
            <a:ext cx="1134900" cy="687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0" name="Google Shape;300;p32"/>
          <p:cNvSpPr txBox="1"/>
          <p:nvPr/>
        </p:nvSpPr>
        <p:spPr>
          <a:xfrm>
            <a:off x="4283700" y="4276025"/>
            <a:ext cx="181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mfortaa"/>
                <a:ea typeface="Comfortaa"/>
                <a:cs typeface="Comfortaa"/>
                <a:sym typeface="Comfortaa"/>
              </a:rPr>
              <a:t>Boltzmann machine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1" name="Google Shape;301;p32"/>
          <p:cNvSpPr txBox="1"/>
          <p:nvPr/>
        </p:nvSpPr>
        <p:spPr>
          <a:xfrm>
            <a:off x="1841325" y="4261550"/>
            <a:ext cx="181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mfortaa"/>
                <a:ea typeface="Comfortaa"/>
                <a:cs typeface="Comfortaa"/>
                <a:sym typeface="Comfortaa"/>
              </a:rPr>
              <a:t>VAE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2" name="Google Shape;302;p32"/>
          <p:cNvSpPr txBox="1"/>
          <p:nvPr/>
        </p:nvSpPr>
        <p:spPr>
          <a:xfrm>
            <a:off x="22225" y="3275775"/>
            <a:ext cx="157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mfortaa"/>
                <a:ea typeface="Comfortaa"/>
                <a:cs typeface="Comfortaa"/>
                <a:sym typeface="Comfortaa"/>
              </a:rPr>
              <a:t>Autoregressive models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3" name="Google Shape;303;p32"/>
          <p:cNvSpPr txBox="1"/>
          <p:nvPr/>
        </p:nvSpPr>
        <p:spPr>
          <a:xfrm>
            <a:off x="6015250" y="2387100"/>
            <a:ext cx="181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mfortaa"/>
                <a:ea typeface="Comfortaa"/>
                <a:cs typeface="Comfortaa"/>
                <a:sym typeface="Comfortaa"/>
              </a:rPr>
              <a:t>GANs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4" name="Google Shape;304;p32"/>
          <p:cNvSpPr txBox="1"/>
          <p:nvPr/>
        </p:nvSpPr>
        <p:spPr>
          <a:xfrm>
            <a:off x="6689700" y="1287463"/>
            <a:ext cx="1819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mfortaa"/>
                <a:ea typeface="Comfortaa"/>
                <a:cs typeface="Comfortaa"/>
                <a:sym typeface="Comfortaa"/>
              </a:rPr>
              <a:t>Model can’t compute p(x), but can sample from it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5" name="Google Shape;305;p32"/>
          <p:cNvSpPr txBox="1"/>
          <p:nvPr/>
        </p:nvSpPr>
        <p:spPr>
          <a:xfrm>
            <a:off x="456100" y="1487363"/>
            <a:ext cx="181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mfortaa"/>
                <a:ea typeface="Comfortaa"/>
                <a:cs typeface="Comfortaa"/>
                <a:sym typeface="Comfortaa"/>
              </a:rPr>
              <a:t>Model can compute p(x)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with Explicit Density</a:t>
            </a:r>
            <a:endParaRPr/>
          </a:p>
        </p:txBody>
      </p:sp>
      <p:sp>
        <p:nvSpPr>
          <p:cNvPr id="311" name="Google Shape;311;p33"/>
          <p:cNvSpPr txBox="1"/>
          <p:nvPr>
            <p:ph idx="1" type="body"/>
          </p:nvPr>
        </p:nvSpPr>
        <p:spPr>
          <a:xfrm>
            <a:off x="311700" y="1901675"/>
            <a:ext cx="8520600" cy="7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Given the training data {x</a:t>
            </a:r>
            <a:r>
              <a:rPr baseline="-25000" lang="en"/>
              <a:t>1</a:t>
            </a:r>
            <a:r>
              <a:rPr lang="en"/>
              <a:t>, x</a:t>
            </a:r>
            <a:r>
              <a:rPr baseline="-25000" lang="en"/>
              <a:t>2</a:t>
            </a:r>
            <a:r>
              <a:rPr lang="en"/>
              <a:t>, …. x</a:t>
            </a:r>
            <a:r>
              <a:rPr baseline="-25000" lang="en"/>
              <a:t>N</a:t>
            </a:r>
            <a:r>
              <a:rPr lang="en"/>
              <a:t>}, train the model via maximum likelihood estimation (MLE)</a:t>
            </a:r>
            <a:endParaRPr/>
          </a:p>
        </p:txBody>
      </p:sp>
      <p:sp>
        <p:nvSpPr>
          <p:cNvPr id="312" name="Google Shape;312;p33"/>
          <p:cNvSpPr txBox="1"/>
          <p:nvPr>
            <p:ph idx="12" type="sldNum"/>
          </p:nvPr>
        </p:nvSpPr>
        <p:spPr>
          <a:xfrm>
            <a:off x="144631" y="4739425"/>
            <a:ext cx="88764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Konda Reddy Mopuri					dl4cv-17/Generative Models				 		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3" name="Google Shape;3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3017" y="1339925"/>
            <a:ext cx="2299608" cy="38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6075" y="2743273"/>
            <a:ext cx="2538950" cy="829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6075" y="3490625"/>
            <a:ext cx="2992201" cy="12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Autoregressive models</a:t>
            </a:r>
            <a:endParaRPr/>
          </a:p>
        </p:txBody>
      </p:sp>
      <p:sp>
        <p:nvSpPr>
          <p:cNvPr id="321" name="Google Shape;321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Based on the assumption that sample x consists of multiple portions (subparts) → x = (x</a:t>
            </a:r>
            <a:r>
              <a:rPr baseline="-25000" lang="en"/>
              <a:t>1</a:t>
            </a:r>
            <a:r>
              <a:rPr lang="en"/>
              <a:t>, x</a:t>
            </a:r>
            <a:r>
              <a:rPr baseline="-25000" lang="en"/>
              <a:t>2</a:t>
            </a:r>
            <a:r>
              <a:rPr lang="en"/>
              <a:t>, x</a:t>
            </a:r>
            <a:r>
              <a:rPr baseline="-25000" lang="en"/>
              <a:t>3</a:t>
            </a:r>
            <a:r>
              <a:rPr lang="en"/>
              <a:t>, ….. x</a:t>
            </a:r>
            <a:r>
              <a:rPr baseline="-25000" lang="en"/>
              <a:t>W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Probability is expressed using the chain rule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(x</a:t>
            </a:r>
            <a:r>
              <a:rPr baseline="-25000" lang="en"/>
              <a:t>1</a:t>
            </a:r>
            <a:r>
              <a:rPr lang="en"/>
              <a:t>, x</a:t>
            </a:r>
            <a:r>
              <a:rPr baseline="-25000" lang="en"/>
              <a:t>2</a:t>
            </a:r>
            <a:r>
              <a:rPr lang="en"/>
              <a:t>, x</a:t>
            </a:r>
            <a:r>
              <a:rPr baseline="-25000" lang="en"/>
              <a:t>3</a:t>
            </a:r>
            <a:r>
              <a:rPr lang="en"/>
              <a:t>, ….. x</a:t>
            </a:r>
            <a:r>
              <a:rPr baseline="-25000" lang="en"/>
              <a:t>W</a:t>
            </a:r>
            <a:r>
              <a:rPr lang="en"/>
              <a:t>) = p(x</a:t>
            </a:r>
            <a:r>
              <a:rPr baseline="-25000" lang="en"/>
              <a:t>1</a:t>
            </a:r>
            <a:r>
              <a:rPr lang="en"/>
              <a:t>) p(x</a:t>
            </a:r>
            <a:r>
              <a:rPr baseline="-25000" lang="en"/>
              <a:t>2</a:t>
            </a:r>
            <a:r>
              <a:rPr lang="en"/>
              <a:t>/x</a:t>
            </a:r>
            <a:r>
              <a:rPr baseline="-25000" lang="en"/>
              <a:t>1</a:t>
            </a:r>
            <a:r>
              <a:rPr lang="en"/>
              <a:t>)p(x</a:t>
            </a:r>
            <a:r>
              <a:rPr baseline="-25000" lang="en"/>
              <a:t>3</a:t>
            </a:r>
            <a:r>
              <a:rPr lang="en"/>
              <a:t>/x</a:t>
            </a:r>
            <a:r>
              <a:rPr baseline="-25000" lang="en"/>
              <a:t>2</a:t>
            </a:r>
            <a:r>
              <a:rPr lang="en"/>
              <a:t>,x</a:t>
            </a:r>
            <a:r>
              <a:rPr baseline="-25000" lang="en"/>
              <a:t>1</a:t>
            </a:r>
            <a:r>
              <a:rPr lang="en"/>
              <a:t>)......  = 𝛱 p(x</a:t>
            </a:r>
            <a:r>
              <a:rPr baseline="-25000" lang="en"/>
              <a:t>t</a:t>
            </a:r>
            <a:r>
              <a:rPr lang="en"/>
              <a:t>/x</a:t>
            </a:r>
            <a:r>
              <a:rPr baseline="-25000" lang="en"/>
              <a:t>1</a:t>
            </a:r>
            <a:r>
              <a:rPr lang="en"/>
              <a:t>x</a:t>
            </a:r>
            <a:r>
              <a:rPr baseline="-25000" lang="en"/>
              <a:t>2 </a:t>
            </a:r>
            <a:r>
              <a:rPr lang="en"/>
              <a:t>… x</a:t>
            </a:r>
            <a:r>
              <a:rPr baseline="-25000" lang="en"/>
              <a:t>t-1</a:t>
            </a:r>
            <a:r>
              <a:rPr lang="en"/>
              <a:t>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→ Recurrent models (RNNs) can do this!</a:t>
            </a:r>
            <a:endParaRPr/>
          </a:p>
        </p:txBody>
      </p:sp>
      <p:sp>
        <p:nvSpPr>
          <p:cNvPr id="322" name="Google Shape;322;p34"/>
          <p:cNvSpPr txBox="1"/>
          <p:nvPr>
            <p:ph idx="12" type="sldNum"/>
          </p:nvPr>
        </p:nvSpPr>
        <p:spPr>
          <a:xfrm>
            <a:off x="144631" y="4739425"/>
            <a:ext cx="88764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Konda Reddy Mopuri					dl4cv-17/Generative Models				 		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Autoregressive models: </a:t>
            </a:r>
            <a:r>
              <a:rPr lang="en" u="sng">
                <a:solidFill>
                  <a:schemeClr val="hlink"/>
                </a:solidFill>
                <a:hlinkClick r:id="rId3"/>
              </a:rPr>
              <a:t>Pixel RNNs</a:t>
            </a:r>
            <a:r>
              <a:rPr lang="en"/>
              <a:t> (</a:t>
            </a:r>
            <a:r>
              <a:rPr lang="en" sz="2600"/>
              <a:t>ICML 2016</a:t>
            </a:r>
            <a:r>
              <a:rPr lang="en"/>
              <a:t>)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5"/>
          <p:cNvSpPr txBox="1"/>
          <p:nvPr>
            <p:ph idx="1" type="body"/>
          </p:nvPr>
        </p:nvSpPr>
        <p:spPr>
          <a:xfrm>
            <a:off x="311700" y="1152475"/>
            <a:ext cx="4260300" cy="29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Generate the pixels of an image: one at a time, from top-left to bottom right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Hidden state of each pixel is modeled from the hidden </a:t>
            </a:r>
            <a:r>
              <a:rPr lang="en"/>
              <a:t>state</a:t>
            </a:r>
            <a:r>
              <a:rPr lang="en"/>
              <a:t> and pixel values of left and top pixels</a:t>
            </a:r>
            <a:endParaRPr/>
          </a:p>
        </p:txBody>
      </p:sp>
      <p:sp>
        <p:nvSpPr>
          <p:cNvPr id="329" name="Google Shape;329;p35"/>
          <p:cNvSpPr txBox="1"/>
          <p:nvPr>
            <p:ph idx="12" type="sldNum"/>
          </p:nvPr>
        </p:nvSpPr>
        <p:spPr>
          <a:xfrm>
            <a:off x="144631" y="4739425"/>
            <a:ext cx="88764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Konda Reddy Mopuri					dl4cv-17/Generative Models				 		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0" name="Google Shape;33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3825" y="1380350"/>
            <a:ext cx="4267201" cy="215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6225" y="3922859"/>
            <a:ext cx="4078474" cy="400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Autoregressive models: </a:t>
            </a:r>
            <a:r>
              <a:rPr lang="en" u="sng">
                <a:solidFill>
                  <a:schemeClr val="hlink"/>
                </a:solidFill>
                <a:hlinkClick r:id="rId3"/>
              </a:rPr>
              <a:t>Pixel RNNs</a:t>
            </a:r>
            <a:r>
              <a:rPr lang="en"/>
              <a:t> (</a:t>
            </a:r>
            <a:r>
              <a:rPr lang="en" sz="2600"/>
              <a:t>ICML 2016</a:t>
            </a:r>
            <a:r>
              <a:rPr lang="en"/>
              <a:t>)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6"/>
          <p:cNvSpPr txBox="1"/>
          <p:nvPr>
            <p:ph idx="1" type="body"/>
          </p:nvPr>
        </p:nvSpPr>
        <p:spPr>
          <a:xfrm>
            <a:off x="311700" y="1152475"/>
            <a:ext cx="4260300" cy="29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Very slow during both training and testing!</a:t>
            </a:r>
            <a:endParaRPr/>
          </a:p>
        </p:txBody>
      </p:sp>
      <p:sp>
        <p:nvSpPr>
          <p:cNvPr id="338" name="Google Shape;338;p36"/>
          <p:cNvSpPr txBox="1"/>
          <p:nvPr>
            <p:ph idx="12" type="sldNum"/>
          </p:nvPr>
        </p:nvSpPr>
        <p:spPr>
          <a:xfrm>
            <a:off x="144631" y="4739425"/>
            <a:ext cx="88764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Konda Reddy Mopuri					dl4cv-17/Generative Models				 		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9" name="Google Shape;33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3825" y="1380350"/>
            <a:ext cx="4267201" cy="215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6225" y="3922859"/>
            <a:ext cx="4078474" cy="400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Autoregressive models: </a:t>
            </a:r>
            <a:r>
              <a:rPr lang="en" u="sng">
                <a:solidFill>
                  <a:schemeClr val="hlink"/>
                </a:solidFill>
                <a:hlinkClick r:id="rId3"/>
              </a:rPr>
              <a:t>Pixel CNNs</a:t>
            </a:r>
            <a:r>
              <a:rPr lang="en"/>
              <a:t> (</a:t>
            </a:r>
            <a:r>
              <a:rPr lang="en" sz="2000"/>
              <a:t>NeurIPS 2016</a:t>
            </a:r>
            <a:r>
              <a:rPr lang="en"/>
              <a:t>)	</a:t>
            </a:r>
            <a:endParaRPr/>
          </a:p>
        </p:txBody>
      </p:sp>
      <p:sp>
        <p:nvSpPr>
          <p:cNvPr id="346" name="Google Shape;346;p37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Dependency is modeled with a CNN over the context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 MLE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 is faster but sampling is slow</a:t>
            </a:r>
            <a:endParaRPr/>
          </a:p>
        </p:txBody>
      </p:sp>
      <p:sp>
        <p:nvSpPr>
          <p:cNvPr id="347" name="Google Shape;347;p37"/>
          <p:cNvSpPr txBox="1"/>
          <p:nvPr>
            <p:ph idx="12" type="sldNum"/>
          </p:nvPr>
        </p:nvSpPr>
        <p:spPr>
          <a:xfrm>
            <a:off x="144631" y="4739425"/>
            <a:ext cx="88764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Konda Reddy Mopuri					dl4cv-17/Generative Models				 		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8" name="Google Shape;34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4250" y="1959274"/>
            <a:ext cx="2867050" cy="155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Pixel RNN results</a:t>
            </a:r>
            <a:endParaRPr/>
          </a:p>
        </p:txBody>
      </p:sp>
      <p:sp>
        <p:nvSpPr>
          <p:cNvPr id="354" name="Google Shape;354;p38"/>
          <p:cNvSpPr txBox="1"/>
          <p:nvPr>
            <p:ph idx="12" type="sldNum"/>
          </p:nvPr>
        </p:nvSpPr>
        <p:spPr>
          <a:xfrm>
            <a:off x="144631" y="4739425"/>
            <a:ext cx="88764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Konda Reddy Mopuri					dl4cv-17/Generative Models				 		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5" name="Google Shape;3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550" y="1118300"/>
            <a:ext cx="6502123" cy="29068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8"/>
          <p:cNvSpPr txBox="1"/>
          <p:nvPr/>
        </p:nvSpPr>
        <p:spPr>
          <a:xfrm>
            <a:off x="2046200" y="4204500"/>
            <a:ext cx="217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CIFAR-10 (32 X 32)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57" name="Google Shape;357;p38"/>
          <p:cNvSpPr txBox="1"/>
          <p:nvPr/>
        </p:nvSpPr>
        <p:spPr>
          <a:xfrm>
            <a:off x="5399000" y="4204500"/>
            <a:ext cx="217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ImageNet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(32 X 32)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Broad categorization of Generative Models</a:t>
            </a:r>
            <a:endParaRPr/>
          </a:p>
        </p:txBody>
      </p:sp>
      <p:sp>
        <p:nvSpPr>
          <p:cNvPr id="363" name="Google Shape;363;p39"/>
          <p:cNvSpPr/>
          <p:nvPr/>
        </p:nvSpPr>
        <p:spPr>
          <a:xfrm>
            <a:off x="3564929" y="1458600"/>
            <a:ext cx="2099400" cy="25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Generative Models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64" name="Google Shape;364;p39"/>
          <p:cNvSpPr/>
          <p:nvPr/>
        </p:nvSpPr>
        <p:spPr>
          <a:xfrm>
            <a:off x="1990300" y="2110235"/>
            <a:ext cx="2099400" cy="25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Explicit Density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65" name="Google Shape;365;p39"/>
          <p:cNvSpPr/>
          <p:nvPr/>
        </p:nvSpPr>
        <p:spPr>
          <a:xfrm>
            <a:off x="5139558" y="2061709"/>
            <a:ext cx="2099400" cy="25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Implicit Density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366" name="Google Shape;366;p39"/>
          <p:cNvCxnSpPr>
            <a:stCxn id="363" idx="2"/>
            <a:endCxn id="364" idx="0"/>
          </p:cNvCxnSpPr>
          <p:nvPr/>
        </p:nvCxnSpPr>
        <p:spPr>
          <a:xfrm flipH="1">
            <a:off x="3039929" y="1717200"/>
            <a:ext cx="1574700" cy="39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7" name="Google Shape;367;p39"/>
          <p:cNvCxnSpPr>
            <a:stCxn id="363" idx="2"/>
            <a:endCxn id="365" idx="0"/>
          </p:cNvCxnSpPr>
          <p:nvPr/>
        </p:nvCxnSpPr>
        <p:spPr>
          <a:xfrm>
            <a:off x="4614629" y="1717200"/>
            <a:ext cx="1574700" cy="344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8" name="Google Shape;368;p39"/>
          <p:cNvSpPr txBox="1"/>
          <p:nvPr>
            <p:ph idx="12" type="sldNum"/>
          </p:nvPr>
        </p:nvSpPr>
        <p:spPr>
          <a:xfrm>
            <a:off x="144631" y="4739425"/>
            <a:ext cx="88764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Konda Reddy Mopuri					dl4cv-17/Generative Models				 		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9" name="Google Shape;369;p39"/>
          <p:cNvSpPr/>
          <p:nvPr/>
        </p:nvSpPr>
        <p:spPr>
          <a:xfrm>
            <a:off x="390100" y="2948435"/>
            <a:ext cx="2099400" cy="25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Tractable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70" name="Google Shape;370;p39"/>
          <p:cNvSpPr/>
          <p:nvPr/>
        </p:nvSpPr>
        <p:spPr>
          <a:xfrm>
            <a:off x="2809450" y="2948435"/>
            <a:ext cx="2099400" cy="25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Approximate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71" name="Google Shape;371;p39"/>
          <p:cNvSpPr/>
          <p:nvPr/>
        </p:nvSpPr>
        <p:spPr>
          <a:xfrm>
            <a:off x="3967525" y="3894385"/>
            <a:ext cx="2099400" cy="25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Markov Chain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72" name="Google Shape;372;p39"/>
          <p:cNvSpPr/>
          <p:nvPr/>
        </p:nvSpPr>
        <p:spPr>
          <a:xfrm>
            <a:off x="1655650" y="3894385"/>
            <a:ext cx="2099400" cy="25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Variational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373" name="Google Shape;373;p39"/>
          <p:cNvCxnSpPr>
            <a:stCxn id="364" idx="2"/>
            <a:endCxn id="369" idx="0"/>
          </p:cNvCxnSpPr>
          <p:nvPr/>
        </p:nvCxnSpPr>
        <p:spPr>
          <a:xfrm flipH="1">
            <a:off x="1439800" y="2368835"/>
            <a:ext cx="1600200" cy="579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4" name="Google Shape;374;p39"/>
          <p:cNvCxnSpPr>
            <a:endCxn id="370" idx="0"/>
          </p:cNvCxnSpPr>
          <p:nvPr/>
        </p:nvCxnSpPr>
        <p:spPr>
          <a:xfrm>
            <a:off x="2997250" y="2368835"/>
            <a:ext cx="861900" cy="579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5" name="Google Shape;375;p39"/>
          <p:cNvCxnSpPr/>
          <p:nvPr/>
        </p:nvCxnSpPr>
        <p:spPr>
          <a:xfrm>
            <a:off x="3817550" y="3207085"/>
            <a:ext cx="861900" cy="579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6" name="Google Shape;376;p39"/>
          <p:cNvCxnSpPr>
            <a:endCxn id="372" idx="0"/>
          </p:cNvCxnSpPr>
          <p:nvPr/>
        </p:nvCxnSpPr>
        <p:spPr>
          <a:xfrm flipH="1">
            <a:off x="2705350" y="3207085"/>
            <a:ext cx="1134900" cy="687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7" name="Google Shape;377;p39"/>
          <p:cNvSpPr txBox="1"/>
          <p:nvPr/>
        </p:nvSpPr>
        <p:spPr>
          <a:xfrm>
            <a:off x="4283700" y="4276025"/>
            <a:ext cx="181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mfortaa"/>
                <a:ea typeface="Comfortaa"/>
                <a:cs typeface="Comfortaa"/>
                <a:sym typeface="Comfortaa"/>
              </a:rPr>
              <a:t>Boltzmann machine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78" name="Google Shape;378;p39"/>
          <p:cNvSpPr txBox="1"/>
          <p:nvPr/>
        </p:nvSpPr>
        <p:spPr>
          <a:xfrm>
            <a:off x="1841325" y="4261550"/>
            <a:ext cx="181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mfortaa"/>
                <a:ea typeface="Comfortaa"/>
                <a:cs typeface="Comfortaa"/>
                <a:sym typeface="Comfortaa"/>
              </a:rPr>
              <a:t>VAE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79" name="Google Shape;379;p39"/>
          <p:cNvSpPr txBox="1"/>
          <p:nvPr/>
        </p:nvSpPr>
        <p:spPr>
          <a:xfrm>
            <a:off x="22225" y="3275775"/>
            <a:ext cx="157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mfortaa"/>
                <a:ea typeface="Comfortaa"/>
                <a:cs typeface="Comfortaa"/>
                <a:sym typeface="Comfortaa"/>
              </a:rPr>
              <a:t>Autoregressive models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80" name="Google Shape;380;p39"/>
          <p:cNvSpPr txBox="1"/>
          <p:nvPr/>
        </p:nvSpPr>
        <p:spPr>
          <a:xfrm>
            <a:off x="6015250" y="2387100"/>
            <a:ext cx="181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mfortaa"/>
                <a:ea typeface="Comfortaa"/>
                <a:cs typeface="Comfortaa"/>
                <a:sym typeface="Comfortaa"/>
              </a:rPr>
              <a:t>GANs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81" name="Google Shape;381;p39"/>
          <p:cNvSpPr txBox="1"/>
          <p:nvPr/>
        </p:nvSpPr>
        <p:spPr>
          <a:xfrm>
            <a:off x="6689700" y="1287463"/>
            <a:ext cx="1819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mfortaa"/>
                <a:ea typeface="Comfortaa"/>
                <a:cs typeface="Comfortaa"/>
                <a:sym typeface="Comfortaa"/>
              </a:rPr>
              <a:t>Model can’t compute p(x), but can sample from it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82" name="Google Shape;382;p39"/>
          <p:cNvSpPr txBox="1"/>
          <p:nvPr/>
        </p:nvSpPr>
        <p:spPr>
          <a:xfrm>
            <a:off x="456100" y="1487363"/>
            <a:ext cx="181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mfortaa"/>
                <a:ea typeface="Comfortaa"/>
                <a:cs typeface="Comfortaa"/>
                <a:sym typeface="Comfortaa"/>
              </a:rPr>
              <a:t>Model can compute p(x)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Variational Autoencoders (VAE)</a:t>
            </a:r>
            <a:endParaRPr/>
          </a:p>
        </p:txBody>
      </p:sp>
      <p:sp>
        <p:nvSpPr>
          <p:cNvPr id="388" name="Google Shape;388;p40"/>
          <p:cNvSpPr txBox="1"/>
          <p:nvPr>
            <p:ph idx="12" type="sldNum"/>
          </p:nvPr>
        </p:nvSpPr>
        <p:spPr>
          <a:xfrm>
            <a:off x="144631" y="4739425"/>
            <a:ext cx="88764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Konda Reddy Mopuri					dl4cv-17/Generative Models			 			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VAE</a:t>
            </a:r>
            <a:endParaRPr/>
          </a:p>
        </p:txBody>
      </p:sp>
      <p:sp>
        <p:nvSpPr>
          <p:cNvPr id="394" name="Google Shape;394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Deal with an intractable density → can’t be computed/optimized explicitly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Optimizes the ‘lower bound’ on the density</a:t>
            </a:r>
            <a:endParaRPr/>
          </a:p>
        </p:txBody>
      </p:sp>
      <p:sp>
        <p:nvSpPr>
          <p:cNvPr id="395" name="Google Shape;395;p41"/>
          <p:cNvSpPr txBox="1"/>
          <p:nvPr>
            <p:ph idx="12" type="sldNum"/>
          </p:nvPr>
        </p:nvSpPr>
        <p:spPr>
          <a:xfrm>
            <a:off x="144631" y="4739425"/>
            <a:ext cx="88764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Konda Reddy Mopuri					dl4cv-17/Generative Models				 		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Another categorization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Discriminative vs. </a:t>
            </a:r>
            <a:r>
              <a:rPr lang="en"/>
              <a:t>Generative </a:t>
            </a:r>
            <a:r>
              <a:rPr lang="en"/>
              <a:t>Models</a:t>
            </a:r>
            <a:endParaRPr/>
          </a:p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144631" y="4739425"/>
            <a:ext cx="88764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Konda Reddy Mopuri					dl4cv-16/Video Classification				 		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Next: VAEs</a:t>
            </a:r>
            <a:endParaRPr/>
          </a:p>
        </p:txBody>
      </p:sp>
      <p:sp>
        <p:nvSpPr>
          <p:cNvPr id="401" name="Google Shape;401;p42"/>
          <p:cNvSpPr txBox="1"/>
          <p:nvPr>
            <p:ph idx="12" type="sldNum"/>
          </p:nvPr>
        </p:nvSpPr>
        <p:spPr>
          <a:xfrm>
            <a:off x="144631" y="4739425"/>
            <a:ext cx="88764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Konda Reddy Mopuri					dl4cv-15/Semantic Segmentation			 			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vs. Discriminative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5112300" y="2071350"/>
            <a:ext cx="3999900" cy="25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</a:t>
            </a:r>
            <a:r>
              <a:rPr lang="en" sz="1800"/>
              <a:t>odel the distribution of individual classes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Learns p(x)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Conditional Generative models learn p(x/y)</a:t>
            </a:r>
            <a:endParaRPr sz="1800"/>
          </a:p>
        </p:txBody>
      </p:sp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144631" y="4739425"/>
            <a:ext cx="88764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Konda Reddy Mopuri					dl4cv-17/Generative Models				 		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6"/>
          <p:cNvSpPr txBox="1"/>
          <p:nvPr>
            <p:ph idx="2" type="body"/>
          </p:nvPr>
        </p:nvSpPr>
        <p:spPr>
          <a:xfrm>
            <a:off x="641400" y="1931475"/>
            <a:ext cx="3999900" cy="26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</a:t>
            </a:r>
            <a:r>
              <a:rPr lang="en" sz="1800"/>
              <a:t>earn the boundaries between the classes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Learns p(y/x)</a:t>
            </a:r>
            <a:endParaRPr sz="1800"/>
          </a:p>
        </p:txBody>
      </p:sp>
      <p:sp>
        <p:nvSpPr>
          <p:cNvPr id="83" name="Google Shape;83;p16"/>
          <p:cNvSpPr txBox="1"/>
          <p:nvPr/>
        </p:nvSpPr>
        <p:spPr>
          <a:xfrm>
            <a:off x="5246325" y="1264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Generative</a:t>
            </a:r>
            <a:endParaRPr/>
          </a:p>
        </p:txBody>
      </p:sp>
      <p:sp>
        <p:nvSpPr>
          <p:cNvPr id="84" name="Google Shape;84;p16"/>
          <p:cNvSpPr txBox="1"/>
          <p:nvPr/>
        </p:nvSpPr>
        <p:spPr>
          <a:xfrm>
            <a:off x="803950" y="11886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Discriminative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Probability density function (PDF)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Function on the sample space that indicates relative likelihood of the random variable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Non-negative function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Normalized to 1 (AUC)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→ Different values of random variable (x) compete for the density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Discrete random variable → PMF</a:t>
            </a:r>
            <a:endParaRPr sz="1400"/>
          </a:p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144631" y="4739425"/>
            <a:ext cx="88764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Konda Reddy Mopuri					dl4cv-17/Generative Models				 		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525" y="1528225"/>
            <a:ext cx="3240700" cy="18229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5715550" y="3445500"/>
            <a:ext cx="324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Figure Credits: simplilearn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vs. Discriminative</a:t>
            </a:r>
            <a:endParaRPr/>
          </a:p>
        </p:txBody>
      </p:sp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144631" y="4739425"/>
            <a:ext cx="88764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Konda Reddy Mopuri					dl4cv-17/Generative Models				 		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8"/>
          <p:cNvSpPr txBox="1"/>
          <p:nvPr>
            <p:ph idx="2" type="body"/>
          </p:nvPr>
        </p:nvSpPr>
        <p:spPr>
          <a:xfrm>
            <a:off x="641400" y="1931475"/>
            <a:ext cx="3316200" cy="26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Learns p(y/x)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Competition</a:t>
            </a:r>
            <a:r>
              <a:rPr lang="en" sz="1800"/>
              <a:t> among the set of labels for each input (not across inputs)</a:t>
            </a:r>
            <a:endParaRPr sz="1800"/>
          </a:p>
        </p:txBody>
      </p:sp>
      <p:sp>
        <p:nvSpPr>
          <p:cNvPr id="101" name="Google Shape;101;p18"/>
          <p:cNvSpPr txBox="1"/>
          <p:nvPr/>
        </p:nvSpPr>
        <p:spPr>
          <a:xfrm>
            <a:off x="803950" y="11886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Discriminative</a:t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 rotWithShape="1">
          <a:blip r:embed="rId3">
            <a:alphaModFix/>
          </a:blip>
          <a:srcRect b="8664" l="10342" r="6448" t="13556"/>
          <a:stretch/>
        </p:blipFill>
        <p:spPr>
          <a:xfrm>
            <a:off x="4222275" y="1345475"/>
            <a:ext cx="1646899" cy="1154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18"/>
          <p:cNvCxnSpPr/>
          <p:nvPr/>
        </p:nvCxnSpPr>
        <p:spPr>
          <a:xfrm>
            <a:off x="6133825" y="1947375"/>
            <a:ext cx="752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" name="Google Shape;104;p18"/>
          <p:cNvSpPr/>
          <p:nvPr/>
        </p:nvSpPr>
        <p:spPr>
          <a:xfrm>
            <a:off x="7339075" y="1832200"/>
            <a:ext cx="130500" cy="33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/>
          <p:nvPr/>
        </p:nvSpPr>
        <p:spPr>
          <a:xfrm>
            <a:off x="8024875" y="1450925"/>
            <a:ext cx="130500" cy="72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8710675" y="1885950"/>
            <a:ext cx="130500" cy="28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 txBox="1"/>
          <p:nvPr/>
        </p:nvSpPr>
        <p:spPr>
          <a:xfrm>
            <a:off x="6912025" y="2300500"/>
            <a:ext cx="98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p(dog/x)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4222275" y="2553825"/>
            <a:ext cx="164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x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7597825" y="2300500"/>
            <a:ext cx="98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p(cat/x)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8283625" y="2300500"/>
            <a:ext cx="98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p(tiger/x)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11" name="Google Shape;111;p18"/>
          <p:cNvCxnSpPr/>
          <p:nvPr/>
        </p:nvCxnSpPr>
        <p:spPr>
          <a:xfrm>
            <a:off x="6133825" y="3623775"/>
            <a:ext cx="752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" name="Google Shape;112;p18"/>
          <p:cNvSpPr/>
          <p:nvPr/>
        </p:nvSpPr>
        <p:spPr>
          <a:xfrm>
            <a:off x="7339075" y="3039950"/>
            <a:ext cx="130500" cy="80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/>
          <p:nvPr/>
        </p:nvSpPr>
        <p:spPr>
          <a:xfrm>
            <a:off x="8024875" y="3623775"/>
            <a:ext cx="130500" cy="22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8710675" y="3669550"/>
            <a:ext cx="130500" cy="17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 txBox="1"/>
          <p:nvPr/>
        </p:nvSpPr>
        <p:spPr>
          <a:xfrm>
            <a:off x="6912025" y="3976900"/>
            <a:ext cx="98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p(dog/x)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4222275" y="4230225"/>
            <a:ext cx="164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x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7597825" y="3976900"/>
            <a:ext cx="98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p(cat/x)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8283625" y="3976900"/>
            <a:ext cx="98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p(tiger/x)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1599" y="3150600"/>
            <a:ext cx="1128350" cy="12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vs. Discriminative</a:t>
            </a:r>
            <a:endParaRPr/>
          </a:p>
        </p:txBody>
      </p:sp>
      <p:sp>
        <p:nvSpPr>
          <p:cNvPr id="125" name="Google Shape;125;p19"/>
          <p:cNvSpPr txBox="1"/>
          <p:nvPr>
            <p:ph idx="12" type="sldNum"/>
          </p:nvPr>
        </p:nvSpPr>
        <p:spPr>
          <a:xfrm>
            <a:off x="144631" y="4739425"/>
            <a:ext cx="88764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Konda Reddy Mopuri					dl4cv-17/Generative Models				 		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" name="Google Shape;126;p19"/>
          <p:cNvSpPr txBox="1"/>
          <p:nvPr>
            <p:ph idx="2" type="body"/>
          </p:nvPr>
        </p:nvSpPr>
        <p:spPr>
          <a:xfrm>
            <a:off x="641400" y="1931475"/>
            <a:ext cx="3316200" cy="26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Must predict labels for any input</a:t>
            </a:r>
            <a:endParaRPr sz="1800"/>
          </a:p>
        </p:txBody>
      </p:sp>
      <p:sp>
        <p:nvSpPr>
          <p:cNvPr id="127" name="Google Shape;127;p19"/>
          <p:cNvSpPr txBox="1"/>
          <p:nvPr/>
        </p:nvSpPr>
        <p:spPr>
          <a:xfrm>
            <a:off x="803950" y="11886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Discriminative</a:t>
            </a:r>
            <a:endParaRPr/>
          </a:p>
        </p:txBody>
      </p:sp>
      <p:cxnSp>
        <p:nvCxnSpPr>
          <p:cNvPr id="128" name="Google Shape;128;p19"/>
          <p:cNvCxnSpPr/>
          <p:nvPr/>
        </p:nvCxnSpPr>
        <p:spPr>
          <a:xfrm>
            <a:off x="6133825" y="1947375"/>
            <a:ext cx="752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" name="Google Shape;129;p19"/>
          <p:cNvSpPr/>
          <p:nvPr/>
        </p:nvSpPr>
        <p:spPr>
          <a:xfrm>
            <a:off x="7339075" y="1770700"/>
            <a:ext cx="130500" cy="40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9"/>
          <p:cNvSpPr/>
          <p:nvPr/>
        </p:nvSpPr>
        <p:spPr>
          <a:xfrm>
            <a:off x="8024875" y="1650300"/>
            <a:ext cx="130500" cy="52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9"/>
          <p:cNvSpPr/>
          <p:nvPr/>
        </p:nvSpPr>
        <p:spPr>
          <a:xfrm>
            <a:off x="8710675" y="1770750"/>
            <a:ext cx="130500" cy="40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9"/>
          <p:cNvSpPr txBox="1"/>
          <p:nvPr/>
        </p:nvSpPr>
        <p:spPr>
          <a:xfrm>
            <a:off x="6912025" y="2300500"/>
            <a:ext cx="98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p(dog/x)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4222275" y="2553825"/>
            <a:ext cx="164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x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7597825" y="2300500"/>
            <a:ext cx="98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p(cat/x)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8283625" y="2300500"/>
            <a:ext cx="98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p(tiger/x)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6850" y="1238513"/>
            <a:ext cx="1417725" cy="141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vs. Discriminative</a:t>
            </a:r>
            <a:endParaRPr/>
          </a:p>
        </p:txBody>
      </p:sp>
      <p:sp>
        <p:nvSpPr>
          <p:cNvPr id="142" name="Google Shape;142;p20"/>
          <p:cNvSpPr txBox="1"/>
          <p:nvPr>
            <p:ph idx="12" type="sldNum"/>
          </p:nvPr>
        </p:nvSpPr>
        <p:spPr>
          <a:xfrm>
            <a:off x="144631" y="4739425"/>
            <a:ext cx="88764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Konda Reddy Mopuri					dl4cv-17/Generative Models				 		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20"/>
          <p:cNvSpPr txBox="1"/>
          <p:nvPr>
            <p:ph idx="2" type="body"/>
          </p:nvPr>
        </p:nvSpPr>
        <p:spPr>
          <a:xfrm>
            <a:off x="641400" y="1931475"/>
            <a:ext cx="3316200" cy="26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Can’t reject inputs!</a:t>
            </a:r>
            <a:endParaRPr sz="1800"/>
          </a:p>
        </p:txBody>
      </p:sp>
      <p:sp>
        <p:nvSpPr>
          <p:cNvPr id="144" name="Google Shape;144;p20"/>
          <p:cNvSpPr txBox="1"/>
          <p:nvPr/>
        </p:nvSpPr>
        <p:spPr>
          <a:xfrm>
            <a:off x="803950" y="11886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Discriminative</a:t>
            </a:r>
            <a:endParaRPr/>
          </a:p>
        </p:txBody>
      </p:sp>
      <p:cxnSp>
        <p:nvCxnSpPr>
          <p:cNvPr id="145" name="Google Shape;145;p20"/>
          <p:cNvCxnSpPr/>
          <p:nvPr/>
        </p:nvCxnSpPr>
        <p:spPr>
          <a:xfrm>
            <a:off x="6133825" y="1947375"/>
            <a:ext cx="752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" name="Google Shape;146;p20"/>
          <p:cNvSpPr/>
          <p:nvPr/>
        </p:nvSpPr>
        <p:spPr>
          <a:xfrm>
            <a:off x="7339075" y="1770700"/>
            <a:ext cx="130500" cy="40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8024875" y="1832100"/>
            <a:ext cx="130500" cy="33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8710675" y="1650450"/>
            <a:ext cx="130500" cy="52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0"/>
          <p:cNvSpPr txBox="1"/>
          <p:nvPr/>
        </p:nvSpPr>
        <p:spPr>
          <a:xfrm>
            <a:off x="6912025" y="2300500"/>
            <a:ext cx="98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p(dog/x)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0" name="Google Shape;150;p20"/>
          <p:cNvSpPr txBox="1"/>
          <p:nvPr/>
        </p:nvSpPr>
        <p:spPr>
          <a:xfrm>
            <a:off x="4222275" y="2553825"/>
            <a:ext cx="164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x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7597825" y="2300500"/>
            <a:ext cx="98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p(cat/x)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2" name="Google Shape;152;p20"/>
          <p:cNvSpPr txBox="1"/>
          <p:nvPr/>
        </p:nvSpPr>
        <p:spPr>
          <a:xfrm>
            <a:off x="8283625" y="2300500"/>
            <a:ext cx="98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p(tiger/x)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53" name="Google Shape;15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288" y="1252425"/>
            <a:ext cx="1436850" cy="143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vs. Discriminative</a:t>
            </a:r>
            <a:endParaRPr/>
          </a:p>
        </p:txBody>
      </p:sp>
      <p:sp>
        <p:nvSpPr>
          <p:cNvPr id="159" name="Google Shape;159;p21"/>
          <p:cNvSpPr txBox="1"/>
          <p:nvPr>
            <p:ph idx="1" type="body"/>
          </p:nvPr>
        </p:nvSpPr>
        <p:spPr>
          <a:xfrm>
            <a:off x="692700" y="1842750"/>
            <a:ext cx="3306900" cy="7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Learns p(x)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Competition is among different samples</a:t>
            </a:r>
            <a:endParaRPr sz="1800"/>
          </a:p>
        </p:txBody>
      </p:sp>
      <p:sp>
        <p:nvSpPr>
          <p:cNvPr id="160" name="Google Shape;160;p21"/>
          <p:cNvSpPr txBox="1"/>
          <p:nvPr>
            <p:ph idx="12" type="sldNum"/>
          </p:nvPr>
        </p:nvSpPr>
        <p:spPr>
          <a:xfrm>
            <a:off x="144631" y="4739425"/>
            <a:ext cx="88764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Konda Reddy Mopuri					dl4cv-17/Generative Models				 		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1"/>
          <p:cNvSpPr txBox="1"/>
          <p:nvPr/>
        </p:nvSpPr>
        <p:spPr>
          <a:xfrm>
            <a:off x="627125" y="1237488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Generative</a:t>
            </a:r>
            <a:endParaRPr/>
          </a:p>
        </p:txBody>
      </p:sp>
      <p:pic>
        <p:nvPicPr>
          <p:cNvPr id="162" name="Google Shape;162;p21"/>
          <p:cNvPicPr preferRelativeResize="0"/>
          <p:nvPr/>
        </p:nvPicPr>
        <p:blipFill rotWithShape="1">
          <a:blip r:embed="rId3">
            <a:alphaModFix/>
          </a:blip>
          <a:srcRect b="8664" l="10342" r="6448" t="13556"/>
          <a:stretch/>
        </p:blipFill>
        <p:spPr>
          <a:xfrm>
            <a:off x="6274212" y="3543488"/>
            <a:ext cx="1129679" cy="7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4775" y="3467750"/>
            <a:ext cx="805442" cy="86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7025" y="3505637"/>
            <a:ext cx="867725" cy="86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9852" y="3541175"/>
            <a:ext cx="867725" cy="86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4506300" y="3262675"/>
            <a:ext cx="130500" cy="10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1"/>
          <p:cNvSpPr/>
          <p:nvPr/>
        </p:nvSpPr>
        <p:spPr>
          <a:xfrm>
            <a:off x="5573100" y="2847875"/>
            <a:ext cx="130500" cy="52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1"/>
          <p:cNvSpPr/>
          <p:nvPr/>
        </p:nvSpPr>
        <p:spPr>
          <a:xfrm>
            <a:off x="6792300" y="2418725"/>
            <a:ext cx="130500" cy="94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1"/>
          <p:cNvSpPr/>
          <p:nvPr/>
        </p:nvSpPr>
        <p:spPr>
          <a:xfrm>
            <a:off x="7935300" y="2576575"/>
            <a:ext cx="130500" cy="79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1"/>
          <p:cNvSpPr txBox="1"/>
          <p:nvPr/>
        </p:nvSpPr>
        <p:spPr>
          <a:xfrm>
            <a:off x="7540975" y="1993425"/>
            <a:ext cx="98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p(dog)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1" name="Google Shape;171;p21"/>
          <p:cNvSpPr txBox="1"/>
          <p:nvPr/>
        </p:nvSpPr>
        <p:spPr>
          <a:xfrm>
            <a:off x="6397975" y="1993425"/>
            <a:ext cx="98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p(cat)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2" name="Google Shape;172;p21"/>
          <p:cNvSpPr txBox="1"/>
          <p:nvPr/>
        </p:nvSpPr>
        <p:spPr>
          <a:xfrm>
            <a:off x="5146050" y="2371925"/>
            <a:ext cx="98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p(snake)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3" name="Google Shape;173;p21"/>
          <p:cNvSpPr txBox="1"/>
          <p:nvPr/>
        </p:nvSpPr>
        <p:spPr>
          <a:xfrm>
            <a:off x="4119850" y="2803225"/>
            <a:ext cx="98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p(garbage)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4" name="Google Shape;174;p21"/>
          <p:cNvSpPr txBox="1"/>
          <p:nvPr/>
        </p:nvSpPr>
        <p:spPr>
          <a:xfrm>
            <a:off x="529700" y="3141925"/>
            <a:ext cx="33396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Requires a great understanding of the images. </a:t>
            </a:r>
            <a:endParaRPr b="1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How likely for a snake to be on the ground? Or, in the air? Or, next to a human?</a:t>
            </a:r>
            <a:endParaRPr b="1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dl4cv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